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9" r:id="rId24"/>
    <p:sldId id="298" r:id="rId25"/>
    <p:sldId id="299" r:id="rId26"/>
    <p:sldId id="281" r:id="rId27"/>
    <p:sldId id="283" r:id="rId28"/>
    <p:sldId id="285" r:id="rId29"/>
    <p:sldId id="296" r:id="rId30"/>
    <p:sldId id="286" r:id="rId31"/>
    <p:sldId id="300" r:id="rId32"/>
    <p:sldId id="288" r:id="rId33"/>
    <p:sldId id="289" r:id="rId34"/>
    <p:sldId id="290" r:id="rId35"/>
    <p:sldId id="291" r:id="rId36"/>
    <p:sldId id="293" r:id="rId37"/>
    <p:sldId id="294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9"/>
            <p14:sldId id="298"/>
            <p14:sldId id="299"/>
            <p14:sldId id="281"/>
            <p14:sldId id="283"/>
            <p14:sldId id="285"/>
            <p14:sldId id="296"/>
          </p14:sldIdLst>
        </p14:section>
        <p14:section name="Results" id="{4E26B1DE-2DEA-47A2-886F-E9B889CE70AD}">
          <p14:sldIdLst>
            <p14:sldId id="286"/>
            <p14:sldId id="300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82" d="100"/>
          <a:sy n="82" d="100"/>
        </p:scale>
        <p:origin x="600" y="72"/>
      </p:cViewPr>
      <p:guideLst>
        <p:guide orient="horz" pos="240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953A53-5D0E-4525-8EEC-7D3FE49C07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53D28-064D-45E1-A711-5254415ED9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F03E9-9243-4699-877D-F56F2045204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8B461-E9A6-4FB5-ACAC-05B37E8430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F476-0F63-4C8F-827B-E65409A239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1C624-D1E9-4FE3-A9FB-C7F76825F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800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7793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Dr.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Dr.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 Joe Matthews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8B11D7-31F2-445A-A8D4-D72C14F4C4F2}"/>
              </a:ext>
            </a:extLst>
          </p:cNvPr>
          <p:cNvCxnSpPr/>
          <p:nvPr/>
        </p:nvCxnSpPr>
        <p:spPr>
          <a:xfrm>
            <a:off x="1654628" y="4345577"/>
            <a:ext cx="888274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D74B7B4-9D81-4776-B61F-9FA4634AE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4" y="255038"/>
            <a:ext cx="1650716" cy="579493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48632BF-16D0-4F25-9940-D9216A7A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93" y="13364"/>
            <a:ext cx="2313409" cy="8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41711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58" y="1241711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306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Multi-city comparisons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Detailed urban form characterisation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Comprehensive routing algorithm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Demographic profiling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Multi-city comparisons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Detailed urban form characterisation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Comprehensive routing algorithm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Demographic profiling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>
                <a:solidFill>
                  <a:schemeClr val="bg1"/>
                </a:solidFill>
              </a:rPr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chemeClr val="bg1"/>
                </a:solidFill>
                <a:latin typeface="Helvetica" pitchFamily="2" charset="0"/>
              </a:rPr>
              <a:t>Accessibility score</a:t>
            </a:r>
            <a:endParaRPr lang="en-GB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solidFill>
                  <a:schemeClr val="bg1"/>
                </a:solidFill>
                <a:latin typeface="Helvetica" pitchFamily="2" charset="0"/>
              </a:rPr>
              <a:t>Accessibility score</a:t>
            </a:r>
            <a:endParaRPr lang="en-GB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chemeClr val="bg1"/>
                </a:solidFill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Methods – Accessibility score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F353C4-BFEE-455E-9628-55EEBA5B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4987"/>
            <a:ext cx="105918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9A691F-A807-4324-A8BE-018F87D6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110037"/>
            <a:ext cx="592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Methods – Morphometric analysis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D52C63-0839-4F7F-947B-A4C9AE2B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92" y="1571308"/>
            <a:ext cx="87820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BEAB107-E8C9-4640-B609-63800DB17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29" y="3351742"/>
            <a:ext cx="687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8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4CCCD-B125-4899-A4B3-A5B19DC4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dirty="0"/>
          </a:p>
        </p:txBody>
      </p:sp>
      <p:pic>
        <p:nvPicPr>
          <p:cNvPr id="3076" name="Picture 4" descr="New version of r5r v0.5.0 published on CRAN | Urban Demographics">
            <a:extLst>
              <a:ext uri="{FF2B5EF4-FFF2-40B4-BE49-F238E27FC236}">
                <a16:creationId xmlns:a16="http://schemas.microsoft.com/office/drawing/2014/main" id="{30B6FB16-22E2-4EBD-A35F-E866196A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38" y="1844625"/>
            <a:ext cx="3040350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StuartApp/h3_ruby: Ruby Bindings for H3, a hexagonal geospatial  indexing system">
            <a:extLst>
              <a:ext uri="{FF2B5EF4-FFF2-40B4-BE49-F238E27FC236}">
                <a16:creationId xmlns:a16="http://schemas.microsoft.com/office/drawing/2014/main" id="{C8729620-9779-49D2-944C-B44572A8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7232" y="1844625"/>
            <a:ext cx="3797536" cy="35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omepy documentation — momepy 0.5.3 documentation">
            <a:extLst>
              <a:ext uri="{FF2B5EF4-FFF2-40B4-BE49-F238E27FC236}">
                <a16:creationId xmlns:a16="http://schemas.microsoft.com/office/drawing/2014/main" id="{2C18551E-B095-4C2C-95B9-E6A318EE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6519" y="2034502"/>
            <a:ext cx="3797536" cy="313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5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25D5FDE-EEF3-4A93-B683-C4562160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07" y="0"/>
            <a:ext cx="6221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2" y="182562"/>
            <a:ext cx="5725315" cy="6492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761CC-4CEA-4F96-BB4B-599FB0CF0C96}"/>
              </a:ext>
            </a:extLst>
          </p:cNvPr>
          <p:cNvSpPr txBox="1"/>
          <p:nvPr/>
        </p:nvSpPr>
        <p:spPr>
          <a:xfrm>
            <a:off x="8067040" y="44704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2km</a:t>
            </a:r>
          </a:p>
        </p:txBody>
      </p:sp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2" y="207013"/>
            <a:ext cx="5725315" cy="64439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BBF383-A37F-4E68-981E-A4EBBA22D098}"/>
              </a:ext>
            </a:extLst>
          </p:cNvPr>
          <p:cNvSpPr txBox="1"/>
          <p:nvPr/>
        </p:nvSpPr>
        <p:spPr>
          <a:xfrm>
            <a:off x="8067040" y="44704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2km</a:t>
            </a:r>
          </a:p>
        </p:txBody>
      </p:sp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184812"/>
            <a:ext cx="5957397" cy="6542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E2A1F7-ED66-4F3C-A8E9-91F2F3F3ED9B}"/>
              </a:ext>
            </a:extLst>
          </p:cNvPr>
          <p:cNvSpPr txBox="1"/>
          <p:nvPr/>
        </p:nvSpPr>
        <p:spPr>
          <a:xfrm>
            <a:off x="8067040" y="447040"/>
            <a:ext cx="75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2km</a:t>
            </a:r>
          </a:p>
        </p:txBody>
      </p:sp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3800979-1FB4-4232-ADCC-B08093CB2AC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65" y="0"/>
            <a:ext cx="625487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A2720-E5E9-4401-BE96-89A1439C8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601" y="231465"/>
            <a:ext cx="1207057" cy="6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85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601F180-A540-4C2C-8079-B624DAF9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848"/>
            <a:ext cx="12192000" cy="54980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A35360-02E0-4335-AE27-88C223DF2FF5}"/>
              </a:ext>
            </a:extLst>
          </p:cNvPr>
          <p:cNvSpPr txBox="1">
            <a:spLocks/>
          </p:cNvSpPr>
          <p:nvPr/>
        </p:nvSpPr>
        <p:spPr>
          <a:xfrm>
            <a:off x="-72399" y="110795"/>
            <a:ext cx="5185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/>
                </a:solidFill>
                <a:latin typeface="Helvetica" pitchFamily="2" charset="0"/>
              </a:rPr>
              <a:t>Accessibility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2EA07F-4F75-489A-AFA2-867643B8522A}"/>
              </a:ext>
            </a:extLst>
          </p:cNvPr>
          <p:cNvSpPr txBox="1">
            <a:spLocks/>
          </p:cNvSpPr>
          <p:nvPr/>
        </p:nvSpPr>
        <p:spPr>
          <a:xfrm>
            <a:off x="5113176" y="110795"/>
            <a:ext cx="5185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/>
                </a:solidFill>
                <a:latin typeface="Helvetica" pitchFamily="2" charset="0"/>
              </a:rPr>
              <a:t>Accessibility score seniors</a:t>
            </a:r>
          </a:p>
        </p:txBody>
      </p:sp>
    </p:spTree>
    <p:extLst>
      <p:ext uri="{BB962C8B-B14F-4D97-AF65-F5344CB8AC3E}">
        <p14:creationId xmlns:p14="http://schemas.microsoft.com/office/powerpoint/2010/main" val="383846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solidFill>
                    <a:schemeClr val="bg1"/>
                  </a:solidFill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solidFill>
                    <a:schemeClr val="bg1"/>
                  </a:solidFill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solidFill>
                    <a:schemeClr val="bg1"/>
                  </a:solidFill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solidFill>
                    <a:schemeClr val="bg1"/>
                  </a:solidFill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solidFill>
                    <a:schemeClr val="bg1"/>
                  </a:solidFill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bg1"/>
                </a:solidFill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6089"/>
            <a:ext cx="10515600" cy="285273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3200" dirty="0">
              <a:solidFill>
                <a:schemeClr val="bg1"/>
              </a:solidFill>
              <a:latin typeface="Helvetica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3200" dirty="0">
                <a:solidFill>
                  <a:schemeClr val="bg1"/>
                </a:solidFill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GWR to quantify relationships between accessibility and urban form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Incorporate amenities as destinations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Assign weights to amenities based on demographic profiles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Socioeconomic &amp; land use variables - </a:t>
            </a:r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Dasymetric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 population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Deep learning for urban tissue simulation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E667-D64B-4B19-BAC3-199CC8A44D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918A58-9C4A-4544-9D6E-19407C666A89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Thank you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4F592E-E601-4E93-A289-820667575AD8}"/>
              </a:ext>
            </a:extLst>
          </p:cNvPr>
          <p:cNvCxnSpPr/>
          <p:nvPr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FF3EE726-6227-48FA-AB9F-C80DBFD56088}"/>
              </a:ext>
            </a:extLst>
          </p:cNvPr>
          <p:cNvSpPr txBox="1">
            <a:spLocks/>
          </p:cNvSpPr>
          <p:nvPr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solidFill>
                  <a:schemeClr val="bg1"/>
                </a:solidFill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solidFill>
                  <a:schemeClr val="bg1"/>
                </a:solidFill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solidFill>
                  <a:schemeClr val="bg1"/>
                </a:solidFill>
                <a:latin typeface="Helvetica" pitchFamily="2" charset="0"/>
              </a:rPr>
              <a:t>Newcastle University, 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542DE2B-F6A6-45B9-811E-CADA13DC5064}"/>
              </a:ext>
            </a:extLst>
          </p:cNvPr>
          <p:cNvSpPr txBox="1">
            <a:spLocks/>
          </p:cNvSpPr>
          <p:nvPr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cpeiret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3" name="Picture 2" descr="Email Icon Black Simple transparent PNG - StickPNG">
            <a:extLst>
              <a:ext uri="{FF2B5EF4-FFF2-40B4-BE49-F238E27FC236}">
                <a16:creationId xmlns:a16="http://schemas.microsoft.com/office/drawing/2014/main" id="{2BE76B69-851E-4896-910B-25B2C6F41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Twitter Logo transparent PNG - StickPNG">
            <a:extLst>
              <a:ext uri="{FF2B5EF4-FFF2-40B4-BE49-F238E27FC236}">
                <a16:creationId xmlns:a16="http://schemas.microsoft.com/office/drawing/2014/main" id="{BA5B4A6A-C269-4CF6-967C-D3693DA1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ithub Logo - Free social media icons">
            <a:extLst>
              <a:ext uri="{FF2B5EF4-FFF2-40B4-BE49-F238E27FC236}">
                <a16:creationId xmlns:a16="http://schemas.microsoft.com/office/drawing/2014/main" id="{D8B06708-DFF2-4611-B57E-F53CC1365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4BEE8D6F-BFD0-42CA-A1B4-41CE55D1C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49" y="1513803"/>
            <a:ext cx="2209800" cy="220980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6A313D8A-1B9D-4458-83BE-D44DC8FB1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461" y="366370"/>
            <a:ext cx="1650716" cy="579493"/>
          </a:xfrm>
          <a:prstGeom prst="rect">
            <a:avLst/>
          </a:prstGeom>
        </p:spPr>
      </p:pic>
      <p:pic>
        <p:nvPicPr>
          <p:cNvPr id="19" name="Picture 1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DCC2398-EDCF-444F-97C0-7FA02CB40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240" y="124696"/>
            <a:ext cx="2313409" cy="86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>
                <a:solidFill>
                  <a:schemeClr val="bg1"/>
                </a:solidFill>
                <a:effectLst/>
                <a:latin typeface="inherit"/>
              </a:rPr>
              <a:t>Accessibility </a:t>
            </a:r>
            <a:r>
              <a:rPr lang="en-GB" b="0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is the ease with which opportunities can be reached from an origin</a:t>
            </a:r>
            <a:r>
              <a:rPr lang="en-GB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 [1]</a:t>
            </a:r>
            <a:endParaRPr lang="en-GB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989666" y="5946130"/>
            <a:ext cx="10813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[1] 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Páez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A., Scott, D.M. and </a:t>
            </a:r>
            <a:r>
              <a:rPr lang="en-GB" sz="1200" b="0" i="0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Morency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C., 2012. Measuring accessibility: positive and normative implementations of various accessibility indicators. </a:t>
            </a:r>
            <a:r>
              <a:rPr lang="en-GB" sz="1200" b="0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Journal of Transport Geography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en-GB" sz="12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pp.141-153.</a:t>
            </a:r>
            <a:endParaRPr lang="en-GB" sz="12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476542"/>
            <a:ext cx="10333473" cy="5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302</Words>
  <Application>Microsoft Office PowerPoint</Application>
  <PresentationFormat>Widescreen</PresentationFormat>
  <Paragraphs>71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Helvetica</vt:lpstr>
      <vt:lpstr>inherit</vt:lpstr>
      <vt:lpstr>Open Sans</vt:lpstr>
      <vt:lpstr>Wingdings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30</cp:revision>
  <dcterms:created xsi:type="dcterms:W3CDTF">2022-06-08T11:16:16Z</dcterms:created>
  <dcterms:modified xsi:type="dcterms:W3CDTF">2022-06-14T14:36:03Z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